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ags/tag1.xml" ContentType="application/vnd.openxmlformats-officedocument.presentationml.tags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432" r:id="rId2"/>
    <p:sldId id="467" r:id="rId3"/>
    <p:sldId id="469" r:id="rId4"/>
    <p:sldId id="466" r:id="rId5"/>
  </p:sldIdLst>
  <p:sldSz cx="12192000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458E"/>
    <a:srgbClr val="4F80BD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755" autoAdjust="0"/>
    <p:restoredTop sz="91245" autoAdjust="0"/>
  </p:normalViewPr>
  <p:slideViewPr>
    <p:cSldViewPr snapToGrid="0">
      <p:cViewPr varScale="1">
        <p:scale>
          <a:sx n="114" d="100"/>
          <a:sy n="114" d="100"/>
        </p:scale>
        <p:origin x="84" y="124"/>
      </p:cViewPr>
      <p:guideLst>
        <p:guide orient="horz" pos="637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139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l">
              <a:defRPr sz="13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992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r">
              <a:defRPr sz="1300"/>
            </a:lvl1pPr>
          </a:lstStyle>
          <a:p>
            <a:fld id="{B4330BF8-63FE-4882-8E6C-3C539AC98A64}" type="datetimeFigureOut">
              <a:rPr lang="zh-CN" altLang="en-US" smtClean="0"/>
              <a:t>2023/12/22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75" tIns="49538" rIns="99075" bIns="49538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</p:spPr>
        <p:txBody>
          <a:bodyPr vert="horz" lIns="99075" tIns="49538" rIns="99075" bIns="49538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l">
              <a:defRPr sz="13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992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r">
              <a:defRPr sz="1300"/>
            </a:lvl1pPr>
          </a:lstStyle>
          <a:p>
            <a:fld id="{9F468F89-DC54-4BF6-B906-58A6B2DA37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62138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.xml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667A305D-9CC4-4333-B923-89801017F978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12192000" cy="4237038"/>
          </a:xfrm>
          <a:prstGeom prst="rect">
            <a:avLst/>
          </a:prstGeom>
          <a:solidFill>
            <a:srgbClr val="00458E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lvl="0" algn="ctr"/>
            <a:endParaRPr lang="zh-CN" altLang="en-US" sz="1010" dirty="0">
              <a:solidFill>
                <a:schemeClr val="lt1"/>
              </a:solidFill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43D51A5E-B904-4379-986D-76E468C6F5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466905"/>
            <a:ext cx="9144000" cy="1043057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79ACA4C-6382-4350-80C6-ECDACE92D2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407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8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4411EDF-B8CB-47E1-8C46-BD0E8FD25C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9CBF0-8D08-454B-BC3F-60A10129C9F4}" type="datetimeFigureOut">
              <a:rPr lang="zh-CN" altLang="en-US" smtClean="0"/>
              <a:t>2023/12/22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8FB8EBE-EFC5-4A6C-8AE4-C9E19A8BE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4CA4AEE-410C-49D3-A83F-8D7BCB7CF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BAC70-8536-48D3-A193-A02FB16FDE8D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2FE3D32D-4D2D-4538-B4F1-65AFE3B3223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278"/>
          <a:stretch/>
        </p:blipFill>
        <p:spPr>
          <a:xfrm>
            <a:off x="-15753" y="0"/>
            <a:ext cx="3478022" cy="3485634"/>
          </a:xfrm>
          <a:prstGeom prst="rect">
            <a:avLst/>
          </a:prstGeom>
        </p:spPr>
      </p:pic>
      <p:grpSp>
        <p:nvGrpSpPr>
          <p:cNvPr id="13" name="组合 12">
            <a:extLst>
              <a:ext uri="{FF2B5EF4-FFF2-40B4-BE49-F238E27FC236}">
                <a16:creationId xmlns:a16="http://schemas.microsoft.com/office/drawing/2014/main" id="{CE8712A7-820A-4D2C-9792-F92619586ACB}"/>
              </a:ext>
            </a:extLst>
          </p:cNvPr>
          <p:cNvGrpSpPr/>
          <p:nvPr userDrawn="1"/>
        </p:nvGrpSpPr>
        <p:grpSpPr>
          <a:xfrm>
            <a:off x="356447" y="281094"/>
            <a:ext cx="3967480" cy="588434"/>
            <a:chOff x="267335" y="210820"/>
            <a:chExt cx="2975610" cy="441325"/>
          </a:xfrm>
        </p:grpSpPr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3BD58711-76B9-46D0-B088-578364B861DD}"/>
                </a:ext>
              </a:extLst>
            </p:cNvPr>
            <p:cNvSpPr txBox="1"/>
            <p:nvPr/>
          </p:nvSpPr>
          <p:spPr>
            <a:xfrm>
              <a:off x="723900" y="273050"/>
              <a:ext cx="2519045" cy="3155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1467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数字制造装备与技术国家重点实验室</a:t>
              </a:r>
            </a:p>
            <a:p>
              <a:pPr algn="dist"/>
              <a:r>
                <a:rPr lang="zh-CN" altLang="en-US" sz="667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State Key Lab of Digital Manufacturing Equipment &amp; Technology</a:t>
              </a:r>
              <a:endParaRPr lang="zh-CN" altLang="en-US" sz="4267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pic>
          <p:nvPicPr>
            <p:cNvPr id="15" name="图片 14" descr="logo">
              <a:extLst>
                <a:ext uri="{FF2B5EF4-FFF2-40B4-BE49-F238E27FC236}">
                  <a16:creationId xmlns:a16="http://schemas.microsoft.com/office/drawing/2014/main" id="{BECDC35C-0F36-426E-A321-B79FB6C6083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7335" y="210820"/>
              <a:ext cx="441325" cy="441325"/>
            </a:xfrm>
            <a:prstGeom prst="rect">
              <a:avLst/>
            </a:prstGeom>
          </p:spPr>
        </p:pic>
      </p:grpSp>
      <p:pic>
        <p:nvPicPr>
          <p:cNvPr id="16" name="图片 15">
            <a:extLst>
              <a:ext uri="{FF2B5EF4-FFF2-40B4-BE49-F238E27FC236}">
                <a16:creationId xmlns:a16="http://schemas.microsoft.com/office/drawing/2014/main" id="{B8B1DD3A-5E5E-4FF6-A7A6-E828AB7B2DF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685"/>
          <a:stretch/>
        </p:blipFill>
        <p:spPr>
          <a:xfrm>
            <a:off x="7667080" y="0"/>
            <a:ext cx="4516594" cy="4121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91009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CD094669-887A-4D5A-9D2F-C210E35279B7}"/>
              </a:ext>
            </a:extLst>
          </p:cNvPr>
          <p:cNvSpPr/>
          <p:nvPr userDrawn="1"/>
        </p:nvSpPr>
        <p:spPr>
          <a:xfrm>
            <a:off x="1" y="670"/>
            <a:ext cx="3544863" cy="6856929"/>
          </a:xfrm>
          <a:prstGeom prst="rect">
            <a:avLst/>
          </a:prstGeom>
          <a:solidFill>
            <a:srgbClr val="0045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0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B469F09-97C2-43E6-8E74-8DBE52157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9CBF0-8D08-454B-BC3F-60A10129C9F4}" type="datetimeFigureOut">
              <a:rPr lang="zh-CN" altLang="en-US" smtClean="0"/>
              <a:t>2023/12/22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4611AC6-2CCF-4CA3-9BD4-F691EDF77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27EA059-40D7-4AE4-B179-BE164EFB87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BAC70-8536-48D3-A193-A02FB16FDE8D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91CCC20-D898-4461-BABA-A9E4E9C92C1A}"/>
              </a:ext>
            </a:extLst>
          </p:cNvPr>
          <p:cNvSpPr txBox="1"/>
          <p:nvPr userDrawn="1"/>
        </p:nvSpPr>
        <p:spPr>
          <a:xfrm>
            <a:off x="723900" y="273050"/>
            <a:ext cx="251904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1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数字制造装备与技术国家重点实验室</a:t>
            </a:r>
          </a:p>
          <a:p>
            <a:pPr algn="dist"/>
            <a:r>
              <a:rPr lang="zh-CN" altLang="en-US" sz="5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State Key Lab of Digital Manufacturing Equipment &amp; Technology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7" name="日期占位符 3">
            <a:extLst>
              <a:ext uri="{FF2B5EF4-FFF2-40B4-BE49-F238E27FC236}">
                <a16:creationId xmlns:a16="http://schemas.microsoft.com/office/drawing/2014/main" id="{FC400D79-01AE-40E6-9E98-C3F617C4AC94}"/>
              </a:ext>
            </a:extLst>
          </p:cNvPr>
          <p:cNvSpPr txBox="1">
            <a:spLocks/>
          </p:cNvSpPr>
          <p:nvPr userDrawn="1">
            <p:custDataLst>
              <p:tags r:id="rId1"/>
            </p:custDataLst>
          </p:nvPr>
        </p:nvSpPr>
        <p:spPr>
          <a:xfrm>
            <a:off x="659807" y="4762375"/>
            <a:ext cx="2025000" cy="23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60FBDFE-C587-4B4C-A407-44438C67B59E}" type="datetimeFigureOut">
              <a:rPr lang="zh-CN" altLang="en-US" smtClean="0"/>
              <a:pPr/>
              <a:t>2023/12/22</a:t>
            </a:fld>
            <a:endParaRPr lang="zh-CN" altLang="en-US"/>
          </a:p>
        </p:txBody>
      </p:sp>
      <p:sp>
        <p:nvSpPr>
          <p:cNvPr id="9" name="圆角矩形 33">
            <a:extLst>
              <a:ext uri="{FF2B5EF4-FFF2-40B4-BE49-F238E27FC236}">
                <a16:creationId xmlns:a16="http://schemas.microsoft.com/office/drawing/2014/main" id="{6EA011B5-A4A7-4A9F-BDF6-B62B9169C3ED}"/>
              </a:ext>
            </a:extLst>
          </p:cNvPr>
          <p:cNvSpPr/>
          <p:nvPr userDrawn="1"/>
        </p:nvSpPr>
        <p:spPr>
          <a:xfrm>
            <a:off x="612140" y="2047875"/>
            <a:ext cx="2213610" cy="1098550"/>
          </a:xfrm>
          <a:prstGeom prst="roundRect">
            <a:avLst>
              <a:gd name="adj" fmla="val 0"/>
            </a:avLst>
          </a:prstGeom>
          <a:noFill/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0">
              <a:solidFill>
                <a:schemeClr val="bg1"/>
              </a:solidFill>
            </a:endParaRPr>
          </a:p>
        </p:txBody>
      </p:sp>
      <p:sp>
        <p:nvSpPr>
          <p:cNvPr id="10" name="TextBox 34">
            <a:extLst>
              <a:ext uri="{FF2B5EF4-FFF2-40B4-BE49-F238E27FC236}">
                <a16:creationId xmlns:a16="http://schemas.microsoft.com/office/drawing/2014/main" id="{0F7A4E69-F6CC-4542-A8C3-0DAAFFC88303}"/>
              </a:ext>
            </a:extLst>
          </p:cNvPr>
          <p:cNvSpPr txBox="1"/>
          <p:nvPr userDrawn="1"/>
        </p:nvSpPr>
        <p:spPr>
          <a:xfrm>
            <a:off x="769620" y="2164080"/>
            <a:ext cx="1898650" cy="902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10000"/>
              </a:lnSpc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目 录 </a:t>
            </a: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CONTENTS</a:t>
            </a:r>
            <a:endParaRPr lang="en-US" altLang="zh-CN" sz="7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pic>
        <p:nvPicPr>
          <p:cNvPr id="11" name="图片 10" descr="logo">
            <a:extLst>
              <a:ext uri="{FF2B5EF4-FFF2-40B4-BE49-F238E27FC236}">
                <a16:creationId xmlns:a16="http://schemas.microsoft.com/office/drawing/2014/main" id="{25C7403F-22BD-47BB-90D7-B030362950C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67335" y="210820"/>
            <a:ext cx="441325" cy="441325"/>
          </a:xfrm>
          <a:prstGeom prst="rect">
            <a:avLst/>
          </a:prstGeom>
        </p:spPr>
      </p:pic>
      <p:grpSp>
        <p:nvGrpSpPr>
          <p:cNvPr id="12" name="组合 11">
            <a:extLst>
              <a:ext uri="{FF2B5EF4-FFF2-40B4-BE49-F238E27FC236}">
                <a16:creationId xmlns:a16="http://schemas.microsoft.com/office/drawing/2014/main" id="{2AB025E2-B2D4-4B6A-A372-CA8A31514ED2}"/>
              </a:ext>
            </a:extLst>
          </p:cNvPr>
          <p:cNvGrpSpPr/>
          <p:nvPr userDrawn="1"/>
        </p:nvGrpSpPr>
        <p:grpSpPr>
          <a:xfrm>
            <a:off x="267335" y="210820"/>
            <a:ext cx="2975610" cy="441325"/>
            <a:chOff x="267335" y="210820"/>
            <a:chExt cx="2975610" cy="441325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243B00A0-AC8E-4F99-BA72-83059000A6D7}"/>
                </a:ext>
              </a:extLst>
            </p:cNvPr>
            <p:cNvSpPr txBox="1"/>
            <p:nvPr/>
          </p:nvSpPr>
          <p:spPr>
            <a:xfrm>
              <a:off x="723900" y="273050"/>
              <a:ext cx="2519045" cy="3384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11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数字制造装备与技术国家重点实验室</a:t>
              </a:r>
            </a:p>
            <a:p>
              <a:pPr algn="dist"/>
              <a:r>
                <a:rPr lang="zh-CN" altLang="en-US" sz="5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State Key Lab of Digital Manufacturing Equipment &amp; Technology</a:t>
              </a:r>
              <a:endPara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pic>
          <p:nvPicPr>
            <p:cNvPr id="14" name="图片 13" descr="logo">
              <a:extLst>
                <a:ext uri="{FF2B5EF4-FFF2-40B4-BE49-F238E27FC236}">
                  <a16:creationId xmlns:a16="http://schemas.microsoft.com/office/drawing/2014/main" id="{75809271-EF98-4630-94B8-7F7A3CF28F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7335" y="210820"/>
              <a:ext cx="441325" cy="441325"/>
            </a:xfrm>
            <a:prstGeom prst="rect">
              <a:avLst/>
            </a:prstGeom>
          </p:spPr>
        </p:pic>
      </p:grpSp>
      <p:pic>
        <p:nvPicPr>
          <p:cNvPr id="15" name="图片 14" descr="齿轮2">
            <a:extLst>
              <a:ext uri="{FF2B5EF4-FFF2-40B4-BE49-F238E27FC236}">
                <a16:creationId xmlns:a16="http://schemas.microsoft.com/office/drawing/2014/main" id="{C6824D2C-9F5A-4D33-B695-BED6FB08BBC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29656" t="845" r="8106" b="13626"/>
          <a:stretch>
            <a:fillRect/>
          </a:stretch>
        </p:blipFill>
        <p:spPr>
          <a:xfrm flipH="1">
            <a:off x="-206" y="401"/>
            <a:ext cx="3087870" cy="5142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2842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>
            <a:extLst>
              <a:ext uri="{FF2B5EF4-FFF2-40B4-BE49-F238E27FC236}">
                <a16:creationId xmlns:a16="http://schemas.microsoft.com/office/drawing/2014/main" id="{B850A61B-FF71-4559-8541-70DC5C25499E}"/>
              </a:ext>
            </a:extLst>
          </p:cNvPr>
          <p:cNvSpPr/>
          <p:nvPr userDrawn="1"/>
        </p:nvSpPr>
        <p:spPr>
          <a:xfrm>
            <a:off x="-3175" y="-1771"/>
            <a:ext cx="12193200" cy="755999"/>
          </a:xfrm>
          <a:prstGeom prst="rect">
            <a:avLst/>
          </a:prstGeom>
          <a:solidFill>
            <a:srgbClr val="00458E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0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6EE451FD-8694-4DB6-9761-75731E050A7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685"/>
          <a:stretch/>
        </p:blipFill>
        <p:spPr>
          <a:xfrm>
            <a:off x="7673819" y="0"/>
            <a:ext cx="4516594" cy="4121696"/>
          </a:xfrm>
          <a:prstGeom prst="rect">
            <a:avLst/>
          </a:prstGeom>
        </p:spPr>
      </p:pic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EFFFAAA1-2CA9-451A-9FB7-A8C561FF447A}"/>
              </a:ext>
            </a:extLst>
          </p:cNvPr>
          <p:cNvCxnSpPr/>
          <p:nvPr userDrawn="1"/>
        </p:nvCxnSpPr>
        <p:spPr>
          <a:xfrm>
            <a:off x="1587" y="707322"/>
            <a:ext cx="12193200" cy="0"/>
          </a:xfrm>
          <a:prstGeom prst="line">
            <a:avLst/>
          </a:prstGeom>
          <a:ln w="12700">
            <a:solidFill>
              <a:schemeClr val="bg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6">
            <a:extLst>
              <a:ext uri="{FF2B5EF4-FFF2-40B4-BE49-F238E27FC236}">
                <a16:creationId xmlns:a16="http://schemas.microsoft.com/office/drawing/2014/main" id="{68169C4B-91D2-4F98-82D7-1B90FED39BC9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11510802" y="393115"/>
            <a:ext cx="611187" cy="250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33109BAF-7E30-4082-9BFB-9389C5BDB309}" type="slidenum">
              <a:rPr lang="en-US" altLang="zh-CN" smtClean="0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8DB66AD-8777-4577-98B9-D90E00DBC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9CBF0-8D08-454B-BC3F-60A10129C9F4}" type="datetimeFigureOut">
              <a:rPr lang="zh-CN" altLang="en-US" smtClean="0"/>
              <a:t>2023/12/22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35EBD57-2965-44C5-9964-18B4B6D62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DB22D31-EBAA-4085-A27C-82731B205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BAC70-8536-48D3-A193-A02FB16FDE8D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4CF1D2C3-76F8-4487-8954-90FF92F2687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278"/>
          <a:stretch/>
        </p:blipFill>
        <p:spPr>
          <a:xfrm>
            <a:off x="-15753" y="0"/>
            <a:ext cx="3478022" cy="3485634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0C321E9D-C977-4348-9D9F-A4ED48DB86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185" y="168693"/>
            <a:ext cx="11597749" cy="547250"/>
          </a:xfrm>
        </p:spPr>
        <p:txBody>
          <a:bodyPr>
            <a:normAutofit/>
          </a:bodyPr>
          <a:lstStyle>
            <a:lvl1pPr>
              <a:defRPr sz="2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16" name="图片 15" descr="logo">
            <a:extLst>
              <a:ext uri="{FF2B5EF4-FFF2-40B4-BE49-F238E27FC236}">
                <a16:creationId xmlns:a16="http://schemas.microsoft.com/office/drawing/2014/main" id="{40FA1E66-4389-410E-B4EB-76465C6C006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218161" y="130414"/>
            <a:ext cx="530867" cy="530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269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58366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5120BFCF-D49A-4F0C-B647-9A1323B02851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12191999" cy="6858000"/>
          </a:xfrm>
          <a:prstGeom prst="rect">
            <a:avLst/>
          </a:prstGeom>
          <a:solidFill>
            <a:srgbClr val="00458E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lvl="0" algn="ctr" eaLnBrk="0" hangingPunct="0"/>
            <a:endParaRPr lang="zh-CN" altLang="en-US" sz="1010">
              <a:solidFill>
                <a:schemeClr val="lt1"/>
              </a:solidFill>
              <a:latin typeface="Arial" panose="020B0604020202020204" pitchFamily="34" charset="0"/>
              <a:ea typeface="黑体" panose="02010609060101010101" pitchFamily="49" charset="-122"/>
            </a:endParaRP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D39B950-A000-4802-9EFB-FB4DC11EB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9CBF0-8D08-454B-BC3F-60A10129C9F4}" type="datetimeFigureOut">
              <a:rPr lang="zh-CN" altLang="en-US" smtClean="0"/>
              <a:t>2023/12/22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8A5C174-987F-4F8C-AE2E-873C2CB498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EF76F04-BCC4-4441-8E8C-9DEF910049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BAC70-8536-48D3-A193-A02FB16FDE8D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69A7A47-6E1C-4B55-9139-591F5BD0FAF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0" b="8769"/>
          <a:stretch/>
        </p:blipFill>
        <p:spPr>
          <a:xfrm>
            <a:off x="6108330" y="0"/>
            <a:ext cx="6083670" cy="685800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DC1AEAD0-444A-414A-89F7-0152340B8E5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42" t="5943" r="24" b="204"/>
          <a:stretch>
            <a:fillRect/>
          </a:stretch>
        </p:blipFill>
        <p:spPr>
          <a:xfrm>
            <a:off x="0" y="-4445"/>
            <a:ext cx="4055745" cy="556006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9D27804D-EB38-4A57-9677-57E7CA69E3C6}"/>
              </a:ext>
            </a:extLst>
          </p:cNvPr>
          <p:cNvSpPr txBox="1"/>
          <p:nvPr userDrawn="1"/>
        </p:nvSpPr>
        <p:spPr>
          <a:xfrm>
            <a:off x="0" y="6323340"/>
            <a:ext cx="12192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100" b="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网址：</a:t>
            </a:r>
            <a:r>
              <a:rPr lang="en-US" altLang="zh-CN" sz="1100" b="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http://dmet.hust.edu.cn      </a:t>
            </a:r>
            <a:r>
              <a:rPr lang="zh-CN" altLang="en-US" sz="1100" b="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邮箱：</a:t>
            </a:r>
            <a:r>
              <a:rPr lang="en-US" altLang="zh-CN" sz="1100" b="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dmet@hust.edu.cn     </a:t>
            </a:r>
            <a:r>
              <a:rPr lang="zh-CN" altLang="en-US" sz="1100" b="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电话：</a:t>
            </a:r>
            <a:r>
              <a:rPr lang="en-US" altLang="zh-CN" sz="1100" b="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027-87559416</a:t>
            </a:r>
          </a:p>
        </p:txBody>
      </p:sp>
    </p:spTree>
    <p:extLst>
      <p:ext uri="{BB962C8B-B14F-4D97-AF65-F5344CB8AC3E}">
        <p14:creationId xmlns:p14="http://schemas.microsoft.com/office/powerpoint/2010/main" val="2990022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120F725-AC38-4DA6-AF8D-54BB6DAF79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59C1E52-E89C-4486-8907-720448F884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C829FAA-9A18-46DD-80DD-358DC41581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49CBF0-8D08-454B-BC3F-60A10129C9F4}" type="datetimeFigureOut">
              <a:rPr lang="zh-CN" altLang="en-US" smtClean="0"/>
              <a:t>2023/12/22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AEB16E2-CD1C-4B5E-B5E1-FF54141FB7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3F88795-026C-43F0-A184-FB075E2398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CBAC70-8536-48D3-A193-A02FB16FDE8D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5B111F3B-3F06-49E7-BF0A-0CD3AD8DFA2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709"/>
          <a:stretch/>
        </p:blipFill>
        <p:spPr>
          <a:xfrm>
            <a:off x="7674000" y="0"/>
            <a:ext cx="4518000" cy="4121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5961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1" r:id="rId2"/>
    <p:sldLayoutId id="2147483656" r:id="rId3"/>
    <p:sldLayoutId id="2147483658" r:id="rId4"/>
    <p:sldLayoutId id="2147483659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FFFF00"/>
                </a:solidFill>
              </a:rPr>
              <a:t>机械设计</a:t>
            </a:r>
            <a:r>
              <a:rPr lang="en-US" altLang="zh-CN" dirty="0">
                <a:solidFill>
                  <a:srgbClr val="FFFF00"/>
                </a:solidFill>
              </a:rPr>
              <a:t>:</a:t>
            </a:r>
            <a:r>
              <a:rPr lang="zh-CN" altLang="en-US" dirty="0">
                <a:solidFill>
                  <a:srgbClr val="FFFF00"/>
                </a:solidFill>
              </a:rPr>
              <a:t>膝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2F148E8-9954-A6DA-6760-A0EDAB4FAB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93" y="794541"/>
            <a:ext cx="2822532" cy="554519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8012349C-FFF7-7297-CE4C-3D50CA66AB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8203" y="794541"/>
            <a:ext cx="4967026" cy="5545198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49FD46B-B652-2CE4-BF34-DC0B05B5797D}"/>
              </a:ext>
            </a:extLst>
          </p:cNvPr>
          <p:cNvSpPr txBox="1"/>
          <p:nvPr/>
        </p:nvSpPr>
        <p:spPr>
          <a:xfrm>
            <a:off x="7945229" y="5710451"/>
            <a:ext cx="4437856" cy="1108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25000"/>
              </a:lnSpc>
              <a:buClr>
                <a:srgbClr val="0047D6"/>
              </a:buClr>
              <a:buFont typeface="Wingdings" panose="05000000000000000000" pitchFamily="2" charset="2"/>
              <a:buChar char="u"/>
            </a:pPr>
            <a:r>
              <a:rPr lang="zh-CN" altLang="en-US" dirty="0">
                <a:latin typeface="华文楷体" panose="02010600040101010101" pitchFamily="2" charset="-122"/>
                <a:ea typeface="华文楷体" panose="02010600040101010101" pitchFamily="2" charset="-122"/>
              </a:rPr>
              <a:t>任务：计算出四连杆尺寸，使膝盖在不同角度下，直线电机均可以近似</a:t>
            </a:r>
            <a:r>
              <a:rPr lang="zh-CN" altLang="en-US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线性输出力</a:t>
            </a:r>
            <a:r>
              <a:rPr lang="zh-CN" altLang="en-US" dirty="0">
                <a:latin typeface="华文楷体" panose="02010600040101010101" pitchFamily="2" charset="-122"/>
                <a:ea typeface="华文楷体" panose="02010600040101010101" pitchFamily="2" charset="-122"/>
              </a:rPr>
              <a:t>工作。</a:t>
            </a:r>
            <a:endParaRPr lang="zh-CN" altLang="en-US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21FBD73-D276-E6FB-E642-56FC12BD46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94769" y="794540"/>
            <a:ext cx="4130985" cy="246161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CC462854-3112-968C-76E6-75D9975C68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94768" y="3318150"/>
            <a:ext cx="4130985" cy="2392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3840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E7A9C900-4F9D-43E4-CC75-3C0E3131DF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57" r="12848"/>
          <a:stretch/>
        </p:blipFill>
        <p:spPr>
          <a:xfrm>
            <a:off x="4667709" y="865831"/>
            <a:ext cx="2548054" cy="2863820"/>
          </a:xfrm>
          <a:prstGeom prst="rect">
            <a:avLst/>
          </a:prstGeom>
        </p:spPr>
      </p:pic>
      <p:pic>
        <p:nvPicPr>
          <p:cNvPr id="6" name="图片 5" descr="图片包含 文本&#10;&#10;描述已自动生成">
            <a:extLst>
              <a:ext uri="{FF2B5EF4-FFF2-40B4-BE49-F238E27FC236}">
                <a16:creationId xmlns:a16="http://schemas.microsoft.com/office/drawing/2014/main" id="{ECCB9F3B-8AF0-C804-B37A-FE23822779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854" y="865831"/>
            <a:ext cx="4409843" cy="5879791"/>
          </a:xfrm>
          <a:prstGeom prst="rect">
            <a:avLst/>
          </a:prstGeom>
        </p:spPr>
      </p:pic>
      <p:sp>
        <p:nvSpPr>
          <p:cNvPr id="9" name="标题 1">
            <a:extLst>
              <a:ext uri="{FF2B5EF4-FFF2-40B4-BE49-F238E27FC236}">
                <a16:creationId xmlns:a16="http://schemas.microsoft.com/office/drawing/2014/main" id="{0B85C415-B6A1-1E57-26B9-E530144C8602}"/>
              </a:ext>
            </a:extLst>
          </p:cNvPr>
          <p:cNvSpPr txBox="1">
            <a:spLocks/>
          </p:cNvSpPr>
          <p:nvPr/>
        </p:nvSpPr>
        <p:spPr>
          <a:xfrm>
            <a:off x="297125" y="164976"/>
            <a:ext cx="11597749" cy="54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dirty="0">
                <a:solidFill>
                  <a:srgbClr val="FFFF00"/>
                </a:solidFill>
              </a:rPr>
              <a:t>机械设计：脚踝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D630A50-B89F-A585-11FD-E297F4B6BE7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229" t="62387" r="10725" b="394"/>
          <a:stretch/>
        </p:blipFill>
        <p:spPr bwMode="auto">
          <a:xfrm>
            <a:off x="4667709" y="3802597"/>
            <a:ext cx="2351984" cy="293286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86F886C9-2BAF-18B2-2A13-A115C009699B}"/>
              </a:ext>
            </a:extLst>
          </p:cNvPr>
          <p:cNvSpPr txBox="1"/>
          <p:nvPr/>
        </p:nvSpPr>
        <p:spPr>
          <a:xfrm>
            <a:off x="7614290" y="4368928"/>
            <a:ext cx="4437856" cy="1108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25000"/>
              </a:lnSpc>
              <a:buClr>
                <a:srgbClr val="0047D6"/>
              </a:buClr>
              <a:buFont typeface="Wingdings" panose="05000000000000000000" pitchFamily="2" charset="2"/>
              <a:buChar char="u"/>
            </a:pPr>
            <a:r>
              <a:rPr lang="zh-CN" altLang="en-US" dirty="0">
                <a:latin typeface="华文楷体" panose="02010600040101010101" pitchFamily="2" charset="-122"/>
                <a:ea typeface="华文楷体" panose="02010600040101010101" pitchFamily="2" charset="-122"/>
              </a:rPr>
              <a:t>任务：复刻经典结构</a:t>
            </a:r>
            <a:endParaRPr lang="en-US" altLang="zh-CN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457200" indent="-457200">
              <a:lnSpc>
                <a:spcPct val="125000"/>
              </a:lnSpc>
              <a:buClr>
                <a:srgbClr val="0047D6"/>
              </a:buClr>
              <a:buFont typeface="Wingdings" panose="05000000000000000000" pitchFamily="2" charset="2"/>
              <a:buChar char="u"/>
            </a:pPr>
            <a:r>
              <a:rPr lang="zh-CN" altLang="en-US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问题：是否复刻二代擎天柱的跖骨被动自由度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9BC0909F-B1DB-DCAF-B906-65B08A51AE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29551" y="872292"/>
            <a:ext cx="4010280" cy="2930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3996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A2F9AC8-60C6-51A4-2C88-94FB9A98DE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28272"/>
            <a:ext cx="12192000" cy="5401456"/>
          </a:xfrm>
          <a:prstGeom prst="rect">
            <a:avLst/>
          </a:prstGeom>
        </p:spPr>
      </p:pic>
      <p:sp>
        <p:nvSpPr>
          <p:cNvPr id="6" name="标题 1">
            <a:extLst>
              <a:ext uri="{FF2B5EF4-FFF2-40B4-BE49-F238E27FC236}">
                <a16:creationId xmlns:a16="http://schemas.microsoft.com/office/drawing/2014/main" id="{7D4F1DC0-DF86-E7A1-E275-B6C34A8730E6}"/>
              </a:ext>
            </a:extLst>
          </p:cNvPr>
          <p:cNvSpPr txBox="1">
            <a:spLocks/>
          </p:cNvSpPr>
          <p:nvPr/>
        </p:nvSpPr>
        <p:spPr>
          <a:xfrm>
            <a:off x="180037" y="103644"/>
            <a:ext cx="11597749" cy="54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dirty="0">
                <a:solidFill>
                  <a:srgbClr val="FFFF00"/>
                </a:solidFill>
              </a:rPr>
              <a:t>机械设计：总览</a:t>
            </a:r>
          </a:p>
        </p:txBody>
      </p:sp>
    </p:spTree>
    <p:extLst>
      <p:ext uri="{BB962C8B-B14F-4D97-AF65-F5344CB8AC3E}">
        <p14:creationId xmlns:p14="http://schemas.microsoft.com/office/powerpoint/2010/main" val="24074837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>
            <a:extLst>
              <a:ext uri="{FF2B5EF4-FFF2-40B4-BE49-F238E27FC236}">
                <a16:creationId xmlns:a16="http://schemas.microsoft.com/office/drawing/2014/main" id="{7D4F1DC0-DF86-E7A1-E275-B6C34A8730E6}"/>
              </a:ext>
            </a:extLst>
          </p:cNvPr>
          <p:cNvSpPr txBox="1">
            <a:spLocks/>
          </p:cNvSpPr>
          <p:nvPr/>
        </p:nvSpPr>
        <p:spPr>
          <a:xfrm>
            <a:off x="180037" y="103644"/>
            <a:ext cx="11597749" cy="54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dirty="0">
                <a:solidFill>
                  <a:srgbClr val="FFFF00"/>
                </a:solidFill>
              </a:rPr>
              <a:t>机械设计：总览</a:t>
            </a:r>
          </a:p>
        </p:txBody>
      </p:sp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FDD7DF9D-EC78-5885-4EC0-B8876611D6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081918"/>
              </p:ext>
            </p:extLst>
          </p:nvPr>
        </p:nvGraphicFramePr>
        <p:xfrm>
          <a:off x="180037" y="913231"/>
          <a:ext cx="11173380" cy="1075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93345">
                  <a:extLst>
                    <a:ext uri="{9D8B030D-6E8A-4147-A177-3AD203B41FA5}">
                      <a16:colId xmlns:a16="http://schemas.microsoft.com/office/drawing/2014/main" val="3405099884"/>
                    </a:ext>
                  </a:extLst>
                </a:gridCol>
                <a:gridCol w="2793345">
                  <a:extLst>
                    <a:ext uri="{9D8B030D-6E8A-4147-A177-3AD203B41FA5}">
                      <a16:colId xmlns:a16="http://schemas.microsoft.com/office/drawing/2014/main" val="3392350280"/>
                    </a:ext>
                  </a:extLst>
                </a:gridCol>
                <a:gridCol w="2793345">
                  <a:extLst>
                    <a:ext uri="{9D8B030D-6E8A-4147-A177-3AD203B41FA5}">
                      <a16:colId xmlns:a16="http://schemas.microsoft.com/office/drawing/2014/main" val="3298848577"/>
                    </a:ext>
                  </a:extLst>
                </a:gridCol>
                <a:gridCol w="2793345">
                  <a:extLst>
                    <a:ext uri="{9D8B030D-6E8A-4147-A177-3AD203B41FA5}">
                      <a16:colId xmlns:a16="http://schemas.microsoft.com/office/drawing/2014/main" val="1488593758"/>
                    </a:ext>
                  </a:extLst>
                </a:gridCol>
              </a:tblGrid>
              <a:tr h="378241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总重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负载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频率响应上限（主动）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行走功率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8288244"/>
                  </a:ext>
                </a:extLst>
              </a:tr>
              <a:tr h="69703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57kg</a:t>
                      </a:r>
                      <a:endParaRPr lang="zh-CN" altLang="en-US" sz="3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20kg</a:t>
                      </a:r>
                      <a:endParaRPr lang="zh-CN" altLang="en-US" sz="3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kern="120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10</a:t>
                      </a:r>
                      <a:r>
                        <a:rPr lang="zh-CN" altLang="en-US" sz="3200" kern="120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赫兹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kern="120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500W</a:t>
                      </a:r>
                      <a:endParaRPr lang="zh-CN" altLang="en-US" sz="3200" kern="120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08437527"/>
                  </a:ext>
                </a:extLst>
              </a:tr>
            </a:tbl>
          </a:graphicData>
        </a:graphic>
      </p:graphicFrame>
      <p:sp>
        <p:nvSpPr>
          <p:cNvPr id="12" name="Text Box 27">
            <a:extLst>
              <a:ext uri="{FF2B5EF4-FFF2-40B4-BE49-F238E27FC236}">
                <a16:creationId xmlns:a16="http://schemas.microsoft.com/office/drawing/2014/main" id="{B708DEAC-1B86-B891-77CD-DEC9C5E761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4038" y="2050793"/>
            <a:ext cx="4045377" cy="400110"/>
          </a:xfrm>
          <a:prstGeom prst="rect">
            <a:avLst/>
          </a:prstGeom>
          <a:noFill/>
          <a:ln w="9525" algn="ctr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zh-CN" altLang="en-US" sz="2000" b="1" dirty="0">
                <a:solidFill>
                  <a:srgbClr val="0070C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目标参数初步参考（二代擎天柱）</a:t>
            </a:r>
          </a:p>
        </p:txBody>
      </p:sp>
      <p:sp>
        <p:nvSpPr>
          <p:cNvPr id="24" name="Text Box 27">
            <a:extLst>
              <a:ext uri="{FF2B5EF4-FFF2-40B4-BE49-F238E27FC236}">
                <a16:creationId xmlns:a16="http://schemas.microsoft.com/office/drawing/2014/main" id="{413B19D2-D9CC-D5CB-9189-4887E6D185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10450" y="2904162"/>
            <a:ext cx="1757779" cy="70788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zh-CN" altLang="en-US" sz="2000" b="1" dirty="0">
                <a:solidFill>
                  <a:srgbClr val="0070C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按照电机选型设计装配尺寸</a:t>
            </a:r>
          </a:p>
        </p:txBody>
      </p:sp>
      <p:sp>
        <p:nvSpPr>
          <p:cNvPr id="25" name="Text Box 27">
            <a:extLst>
              <a:ext uri="{FF2B5EF4-FFF2-40B4-BE49-F238E27FC236}">
                <a16:creationId xmlns:a16="http://schemas.microsoft.com/office/drawing/2014/main" id="{866FA2C7-A75C-F558-DBC8-479FC37868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32069" y="2904162"/>
            <a:ext cx="2514785" cy="70788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zh-CN" altLang="en-US" sz="2000" b="1" dirty="0">
                <a:solidFill>
                  <a:srgbClr val="0070C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按照负载与频率响应需求进行仿真验证</a:t>
            </a:r>
          </a:p>
        </p:txBody>
      </p:sp>
      <p:sp>
        <p:nvSpPr>
          <p:cNvPr id="26" name="Text Box 27">
            <a:extLst>
              <a:ext uri="{FF2B5EF4-FFF2-40B4-BE49-F238E27FC236}">
                <a16:creationId xmlns:a16="http://schemas.microsoft.com/office/drawing/2014/main" id="{02ABBFB0-7F27-06DA-68E3-9B87AFC924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40174" y="2904162"/>
            <a:ext cx="2186784" cy="70788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zh-CN" altLang="en-US" sz="2000" b="1" dirty="0">
                <a:solidFill>
                  <a:srgbClr val="0070C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按照已有信息画示意模型</a:t>
            </a:r>
          </a:p>
        </p:txBody>
      </p:sp>
      <p:sp>
        <p:nvSpPr>
          <p:cNvPr id="27" name="箭头: 右 26">
            <a:extLst>
              <a:ext uri="{FF2B5EF4-FFF2-40B4-BE49-F238E27FC236}">
                <a16:creationId xmlns:a16="http://schemas.microsoft.com/office/drawing/2014/main" id="{9BB31E57-BF00-2AEC-1E52-FEC2CB3F0F2A}"/>
              </a:ext>
            </a:extLst>
          </p:cNvPr>
          <p:cNvSpPr/>
          <p:nvPr/>
        </p:nvSpPr>
        <p:spPr>
          <a:xfrm>
            <a:off x="2164326" y="3225607"/>
            <a:ext cx="1112621" cy="157330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箭头: 右 27">
            <a:extLst>
              <a:ext uri="{FF2B5EF4-FFF2-40B4-BE49-F238E27FC236}">
                <a16:creationId xmlns:a16="http://schemas.microsoft.com/office/drawing/2014/main" id="{10CE1FA7-99DA-8954-30B7-1287B558555E}"/>
              </a:ext>
            </a:extLst>
          </p:cNvPr>
          <p:cNvSpPr/>
          <p:nvPr/>
        </p:nvSpPr>
        <p:spPr>
          <a:xfrm>
            <a:off x="5120774" y="3219558"/>
            <a:ext cx="1112621" cy="157330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Text Box 27">
            <a:extLst>
              <a:ext uri="{FF2B5EF4-FFF2-40B4-BE49-F238E27FC236}">
                <a16:creationId xmlns:a16="http://schemas.microsoft.com/office/drawing/2014/main" id="{5CF020EA-FD8E-8035-3BD9-74480E4E60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10694" y="3098168"/>
            <a:ext cx="1296222" cy="4001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zh-CN" altLang="en-US" sz="2000" b="1" dirty="0">
                <a:solidFill>
                  <a:srgbClr val="0070C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加工制造</a:t>
            </a:r>
          </a:p>
        </p:txBody>
      </p:sp>
      <p:sp>
        <p:nvSpPr>
          <p:cNvPr id="30" name="箭头: 右 29">
            <a:extLst>
              <a:ext uri="{FF2B5EF4-FFF2-40B4-BE49-F238E27FC236}">
                <a16:creationId xmlns:a16="http://schemas.microsoft.com/office/drawing/2014/main" id="{782537A0-5F59-D105-1F88-03BFB09809A7}"/>
              </a:ext>
            </a:extLst>
          </p:cNvPr>
          <p:cNvSpPr/>
          <p:nvPr/>
        </p:nvSpPr>
        <p:spPr>
          <a:xfrm>
            <a:off x="8746854" y="3219558"/>
            <a:ext cx="1112621" cy="157330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Text Box 27">
            <a:extLst>
              <a:ext uri="{FF2B5EF4-FFF2-40B4-BE49-F238E27FC236}">
                <a16:creationId xmlns:a16="http://schemas.microsoft.com/office/drawing/2014/main" id="{58377835-068F-30ED-E936-0A1C42B715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4038" y="4065307"/>
            <a:ext cx="4045377" cy="400110"/>
          </a:xfrm>
          <a:prstGeom prst="rect">
            <a:avLst/>
          </a:prstGeom>
          <a:noFill/>
          <a:ln w="9525" algn="ctr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zh-CN" sz="2000" b="1" dirty="0">
                <a:solidFill>
                  <a:srgbClr val="0070C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2024</a:t>
            </a:r>
            <a:r>
              <a:rPr lang="zh-CN" altLang="en-US" sz="2000" b="1" dirty="0">
                <a:solidFill>
                  <a:srgbClr val="0070C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年</a:t>
            </a:r>
            <a:r>
              <a:rPr lang="en-US" altLang="zh-CN" sz="2000" b="1" dirty="0">
                <a:solidFill>
                  <a:srgbClr val="0070C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6</a:t>
            </a:r>
            <a:r>
              <a:rPr lang="zh-CN" altLang="en-US" sz="2000" b="1" dirty="0">
                <a:solidFill>
                  <a:srgbClr val="0070C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月前</a:t>
            </a:r>
          </a:p>
        </p:txBody>
      </p:sp>
    </p:spTree>
    <p:extLst>
      <p:ext uri="{BB962C8B-B14F-4D97-AF65-F5344CB8AC3E}">
        <p14:creationId xmlns:p14="http://schemas.microsoft.com/office/powerpoint/2010/main" val="14226462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5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A8DF325B-534F-454E-A3C2-D5CB085423C5}">
  <we:reference id="wa104380121" version="2.0.0.0" store="zh-CN" storeType="OMEX"/>
  <we:alternateReferences>
    <we:reference id="WA104380121" version="2.0.0.0" store="WA104380121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4197</TotalTime>
  <Words>112</Words>
  <Application>Microsoft Office PowerPoint</Application>
  <PresentationFormat>宽屏</PresentationFormat>
  <Paragraphs>21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3" baseType="lpstr">
      <vt:lpstr>等线</vt:lpstr>
      <vt:lpstr>等线 Light</vt:lpstr>
      <vt:lpstr>华文楷体</vt:lpstr>
      <vt:lpstr>华文中宋</vt:lpstr>
      <vt:lpstr>微软雅黑</vt:lpstr>
      <vt:lpstr>Arial</vt:lpstr>
      <vt:lpstr>Times New Roman</vt:lpstr>
      <vt:lpstr>Wingdings</vt:lpstr>
      <vt:lpstr>Office 主题​​</vt:lpstr>
      <vt:lpstr>机械设计:膝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柔性电子激光剥离技术研究</dc:title>
  <dc:creator>YongAn Huang</dc:creator>
  <cp:lastModifiedBy>Walt Zhong</cp:lastModifiedBy>
  <cp:revision>458</cp:revision>
  <cp:lastPrinted>2019-12-23T04:31:37Z</cp:lastPrinted>
  <dcterms:created xsi:type="dcterms:W3CDTF">2019-08-26T12:30:18Z</dcterms:created>
  <dcterms:modified xsi:type="dcterms:W3CDTF">2023-12-22T14:51:33Z</dcterms:modified>
</cp:coreProperties>
</file>

<file path=docProps/thumbnail.jpeg>
</file>